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48" r:id="rId2"/>
    <p:sldMasterId id="2147483666" r:id="rId3"/>
    <p:sldMasterId id="2147483662" r:id="rId4"/>
    <p:sldMasterId id="2147483657" r:id="rId5"/>
    <p:sldMasterId id="2147483664" r:id="rId6"/>
    <p:sldMasterId id="2147483655" r:id="rId7"/>
    <p:sldMasterId id="2147483656" r:id="rId8"/>
  </p:sldMasterIdLst>
  <p:notesMasterIdLst>
    <p:notesMasterId r:id="rId23"/>
  </p:notesMasterIdLst>
  <p:sldIdLst>
    <p:sldId id="258" r:id="rId9"/>
    <p:sldId id="259" r:id="rId10"/>
    <p:sldId id="257" r:id="rId11"/>
    <p:sldId id="261" r:id="rId12"/>
    <p:sldId id="262" r:id="rId13"/>
    <p:sldId id="263" r:id="rId14"/>
    <p:sldId id="265" r:id="rId15"/>
    <p:sldId id="266" r:id="rId16"/>
    <p:sldId id="260" r:id="rId17"/>
    <p:sldId id="267" r:id="rId18"/>
    <p:sldId id="268" r:id="rId19"/>
    <p:sldId id="269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4"/>
    <p:restoredTop sz="95701"/>
  </p:normalViewPr>
  <p:slideViewPr>
    <p:cSldViewPr snapToGrid="0" snapToObjects="1">
      <p:cViewPr varScale="1">
        <p:scale>
          <a:sx n="99" d="100"/>
          <a:sy n="9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697894" cy="2387600"/>
          </a:xfrm>
        </p:spPr>
        <p:txBody>
          <a:bodyPr/>
          <a:lstStyle/>
          <a:p>
            <a:pPr algn="l"/>
            <a:r>
              <a:rPr lang="en-US" dirty="0" smtClean="0"/>
              <a:t>Project </a:t>
            </a:r>
            <a:r>
              <a:rPr lang="en-US" dirty="0" err="1" smtClean="0"/>
              <a:t>Jiak</a:t>
            </a:r>
            <a:r>
              <a:rPr lang="en-US" dirty="0" smtClean="0"/>
              <a:t>*Bot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697894" cy="1655762"/>
          </a:xfrm>
        </p:spPr>
        <p:txBody>
          <a:bodyPr/>
          <a:lstStyle/>
          <a:p>
            <a:pPr lvl="0" algn="l"/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 smtClean="0">
              <a:solidFill>
                <a:schemeClr val="bg1"/>
              </a:solidFill>
            </a:endParaRPr>
          </a:p>
          <a:p>
            <a:pPr lvl="0" algn="l"/>
            <a:endParaRPr lang="en-US" sz="1600" dirty="0" smtClean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Brijesh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Gupta, Chan Wesley,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Kuar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Kah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Ling,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Ren Jing Chris, Jiang Chen Yang Thomas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Autofit/>
          </a:bodyPr>
          <a:lstStyle/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Release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v1.0 for evaluation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Prepare a list of </a:t>
            </a:r>
            <a:r>
              <a:rPr lang="en" sz="18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responses mixed with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human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responses for eliminating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evaluating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Compile the results (Inappropriate/Appropriate)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weak areas of response (e.g. Greetings, Questions)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most asked questions and keywords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vocabulary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&amp; logical design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26680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5" y="2959100"/>
            <a:ext cx="5322621" cy="330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" y="2971800"/>
            <a:ext cx="5306580" cy="3280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pPr algn="l"/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415143"/>
            <a:ext cx="11049000" cy="4761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Results based on independent evaluation by 6 raters with </a:t>
            </a:r>
            <a:r>
              <a:rPr lang="en-US" sz="1800" b="1" u="sng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fixed set of statements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for the bot to respond to.</a:t>
            </a: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Improvement seen in all areas except </a:t>
            </a:r>
            <a:r>
              <a:rPr lang="en-US" sz="180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rhetorical </a:t>
            </a:r>
            <a:r>
              <a:rPr lang="en-US" sz="180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questions.</a:t>
            </a:r>
            <a:endParaRPr lang="en-US" sz="18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44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307" y="0"/>
            <a:ext cx="6022694" cy="68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Autofit/>
          </a:bodyPr>
          <a:lstStyle/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Getting distinct topics using out-of-the-box topic modeling techniques such as LDA 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lvl="1" indent="-412750">
              <a:lnSpc>
                <a:spcPct val="100000"/>
              </a:lnSpc>
              <a:spcBef>
                <a:spcPts val="0"/>
              </a:spcBef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Need to explore further if complementing it with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tags or custom features extraction will work better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Spelling errors, different spellings of different cuisines</a:t>
            </a: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Generating an appropriate response based on the context</a:t>
            </a:r>
            <a:br>
              <a:rPr lang="en" sz="1400" dirty="0" smtClean="0">
                <a:latin typeface="Calibri" charset="0"/>
                <a:ea typeface="Calibri" charset="0"/>
                <a:cs typeface="Calibri" charset="0"/>
              </a:rPr>
            </a:b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Understanding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 in a Singapore Context.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NLTK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is not strong in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recognising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food and/or places in Singapore </a:t>
            </a: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training data for question classifier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time to conduct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use case trials and collect sufficient data for further refinement of the bot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7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Real text mining problems typically involves putting several techniques together.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Leverage on existing works and findings - For example, someone else built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and done research on question classification for tweets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Appropriate database is key - For example, food reviews for food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recommendations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and vocabulary for responding to users.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Generic bag-of-words models are good as the first cut - For better results, some custom feature extraction is required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Conversations are subjective and cannot follow traditional evaluation metrics of accuracy, recall and precision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Improvement through feedback is an iterative process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554" y="0"/>
            <a:ext cx="41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Inspired from a common problem working class adults in Singapore's Central Business District (CBD) faced - where and what to eat for </a:t>
            </a:r>
            <a:r>
              <a:rPr lang="en-US" sz="2400" dirty="0" smtClean="0"/>
              <a:t>lunch</a:t>
            </a:r>
          </a:p>
          <a:p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/>
              <a:t>to suggest places to eat through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lvl="1"/>
            <a:r>
              <a:rPr lang="en-US" sz="2000" dirty="0" smtClean="0"/>
              <a:t>Interactive </a:t>
            </a:r>
            <a:r>
              <a:rPr lang="en-US" sz="2000" dirty="0"/>
              <a:t>user </a:t>
            </a:r>
            <a:r>
              <a:rPr lang="en-US" sz="2000" dirty="0" smtClean="0"/>
              <a:t>experience</a:t>
            </a:r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informed </a:t>
            </a:r>
            <a:r>
              <a:rPr lang="en-US" sz="2000" dirty="0" smtClean="0"/>
              <a:t>choice</a:t>
            </a:r>
          </a:p>
          <a:p>
            <a:pPr lvl="1"/>
            <a:r>
              <a:rPr lang="en-US" sz="2000" dirty="0" smtClean="0"/>
              <a:t>Immediate responses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using Natural Language Processing (NLP) techniques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7956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Yelp including their reviews - Central Business District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Area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LEVERAGING THE USE OF NLP TECHNIQUES 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3" y="5422674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119120"/>
            <a:ext cx="5684520" cy="32308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339313" y="3723802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637313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6" idx="0"/>
          </p:cNvCxnSpPr>
          <p:nvPr/>
        </p:nvCxnSpPr>
        <p:spPr>
          <a:xfrm>
            <a:off x="3637313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339313" y="4744238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52" y="3830879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835017" y="2770240"/>
            <a:ext cx="1647751" cy="775386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rice at raffles place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5016" y="5186706"/>
            <a:ext cx="1647751" cy="9138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 like Hong Kong Soya Sauce Chicken Rice and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Noodle </a:t>
            </a:r>
            <a:r>
              <a:rPr lang="mr-IN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560491"/>
            <a:ext cx="1404000" cy="23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Finite State Machines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3497" y="3560491"/>
            <a:ext cx="0" cy="2367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3"/>
          </p:cNvCxnSpPr>
          <p:nvPr/>
        </p:nvCxnSpPr>
        <p:spPr>
          <a:xfrm>
            <a:off x="2443406" y="4744238"/>
            <a:ext cx="245689" cy="12444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21672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PARSING INCLUDING STATEMENT / QUESTION CLASSIFICATION</a:t>
            </a: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Tokenize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&amp; part-of-speech tagging using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NLTK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Removed </a:t>
            </a:r>
            <a:r>
              <a:rPr lang="en" sz="1600" dirty="0" err="1" smtClean="0">
                <a:latin typeface="Calibri" charset="0"/>
                <a:ea typeface="Calibri" charset="0"/>
                <a:cs typeface="Calibri" charset="0"/>
              </a:rPr>
              <a:t>stopwords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Trained question classifier to predict the type of user input i.e. statement, question, rhetorical question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Yelp data and manually constructed training data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50026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INFORMATION EXTRACTION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697" y="2303235"/>
            <a:ext cx="1287037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Tokenization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708" y="2304455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Tagging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9479" y="2303235"/>
            <a:ext cx="1349594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978" y="2308561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6535676" y="2519235"/>
            <a:ext cx="473803" cy="53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5" idx="3"/>
            <a:endCxn id="19" idx="1"/>
          </p:cNvCxnSpPr>
          <p:nvPr/>
        </p:nvCxnSpPr>
        <p:spPr>
          <a:xfrm>
            <a:off x="4339406" y="2520455"/>
            <a:ext cx="558572" cy="41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838200" y="3081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Where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can I get Chicken Rice at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Raffles Place </a:t>
            </a:r>
            <a:endParaRPr lang="en-US" dirty="0"/>
          </a:p>
        </p:txBody>
      </p:sp>
      <p:cxnSp>
        <p:nvCxnSpPr>
          <p:cNvPr id="281" name="Straight Arrow Connector 280"/>
          <p:cNvCxnSpPr>
            <a:stCxn id="14" idx="3"/>
            <a:endCxn id="15" idx="1"/>
          </p:cNvCxnSpPr>
          <p:nvPr/>
        </p:nvCxnSpPr>
        <p:spPr>
          <a:xfrm>
            <a:off x="2221734" y="2519235"/>
            <a:ext cx="479974" cy="122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535676" y="3469387"/>
            <a:ext cx="149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Segmentation and labelling at both the Token and Chunk levels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2" name="Right Brace 291"/>
          <p:cNvSpPr/>
          <p:nvPr/>
        </p:nvSpPr>
        <p:spPr>
          <a:xfrm rot="5400000">
            <a:off x="2556378" y="3374730"/>
            <a:ext cx="163282" cy="352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5400000">
            <a:off x="3226939" y="3141050"/>
            <a:ext cx="163281" cy="819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Brace 293"/>
          <p:cNvSpPr/>
          <p:nvPr/>
        </p:nvSpPr>
        <p:spPr>
          <a:xfrm rot="5400000">
            <a:off x="3899417" y="3372811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Brace 294"/>
          <p:cNvSpPr/>
          <p:nvPr/>
        </p:nvSpPr>
        <p:spPr>
          <a:xfrm rot="5400000">
            <a:off x="4293174" y="3380893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ight Brace 295"/>
          <p:cNvSpPr/>
          <p:nvPr/>
        </p:nvSpPr>
        <p:spPr>
          <a:xfrm rot="5400000">
            <a:off x="4845232" y="3204864"/>
            <a:ext cx="163283" cy="692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5400000">
            <a:off x="5550207" y="3257211"/>
            <a:ext cx="163283" cy="58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2461551" y="3679671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VB            JJ              NN     IN         NNS          VBP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9" name="Right Brace 298"/>
          <p:cNvSpPr/>
          <p:nvPr/>
        </p:nvSpPr>
        <p:spPr>
          <a:xfrm rot="5400000">
            <a:off x="3244444" y="3328518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5400000">
            <a:off x="4945269" y="3328516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2582258" y="4304170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FP (Food Phrase)                LP (Location Phrase)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503277" y="4971433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Chicken Rice 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339406" y="496885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Raffles Place</a:t>
            </a:r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04" name="Straight Arrow Connector 303"/>
          <p:cNvCxnSpPr>
            <a:endCxn id="303" idx="0"/>
          </p:cNvCxnSpPr>
          <p:nvPr/>
        </p:nvCxnSpPr>
        <p:spPr>
          <a:xfrm>
            <a:off x="5122633" y="4735592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>
            <a:off x="3348091" y="4711017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54256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DOCUMENT RETRIEVAL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Extract related data from database using SQL statements based on </a:t>
            </a:r>
            <a:r>
              <a:rPr lang="en-US" sz="1600" dirty="0" smtClean="0"/>
              <a:t>information extracted</a:t>
            </a:r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Compare statements in database and user input using cosine similarity and returning </a:t>
            </a:r>
            <a:r>
              <a:rPr lang="en-US" sz="1600" dirty="0" smtClean="0"/>
              <a:t>a relevant statement </a:t>
            </a:r>
            <a:r>
              <a:rPr lang="en" sz="1600" dirty="0" smtClean="0"/>
              <a:t>with </a:t>
            </a:r>
            <a:r>
              <a:rPr lang="en" sz="1600" dirty="0"/>
              <a:t>highest </a:t>
            </a:r>
            <a:r>
              <a:rPr lang="en" sz="1600" dirty="0" smtClean="0"/>
              <a:t>similarity</a:t>
            </a:r>
            <a:endParaRPr lang="en-US" sz="1600" dirty="0" smtClean="0"/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Passes output to generate a response</a:t>
            </a:r>
          </a:p>
          <a:p>
            <a:pPr marL="457200" lvl="0" algn="just">
              <a:spcBef>
                <a:spcPts val="0"/>
              </a:spcBef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Construct response based on user’s input and document retrieved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1" y="2360125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27160" cy="1919061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REMEMBER THE CONVERSATION </a:t>
            </a:r>
            <a:r>
              <a:rPr lang="mr-IN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0"/>
            <a:r>
              <a:rPr lang="en" sz="2000" dirty="0" smtClean="0"/>
              <a:t>State </a:t>
            </a:r>
            <a:r>
              <a:rPr lang="en" sz="2000" dirty="0"/>
              <a:t>Machine keeps track the context of a conversation and stores current state based on user inputs and </a:t>
            </a:r>
            <a:r>
              <a:rPr lang="en" sz="2000" dirty="0" err="1" smtClean="0"/>
              <a:t>Jiakbot’s</a:t>
            </a:r>
            <a:r>
              <a:rPr lang="en" sz="2000" dirty="0" smtClean="0"/>
              <a:t> responses</a:t>
            </a:r>
            <a:endParaRPr lang="en-US" sz="2000" dirty="0" smtClean="0"/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1514" y="3744686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#1</a:t>
            </a:r>
          </a:p>
          <a:p>
            <a:pPr algn="ctr"/>
            <a:r>
              <a:rPr lang="en-SG" sz="1600" dirty="0" smtClean="0"/>
              <a:t>Understood </a:t>
            </a:r>
            <a:r>
              <a:rPr lang="en-SG" sz="1600" dirty="0"/>
              <a:t>Nothing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836428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#2</a:t>
            </a:r>
          </a:p>
          <a:p>
            <a:pPr algn="ctr"/>
            <a:r>
              <a:rPr lang="en-SG" sz="1600" dirty="0" smtClean="0"/>
              <a:t>Understood Location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48971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#4</a:t>
            </a:r>
          </a:p>
          <a:p>
            <a:pPr algn="ctr"/>
            <a:r>
              <a:rPr lang="en-SG" sz="1600" dirty="0" smtClean="0"/>
              <a:t>Provided No Result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108100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#5</a:t>
            </a:r>
          </a:p>
          <a:p>
            <a:pPr algn="ctr"/>
            <a:r>
              <a:rPr lang="en-SG" sz="1600" dirty="0" smtClean="0"/>
              <a:t>Provided Initial Result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5192770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#3</a:t>
            </a:r>
          </a:p>
          <a:p>
            <a:pPr algn="ctr"/>
            <a:r>
              <a:rPr lang="en-SG" sz="1600" dirty="0" smtClean="0"/>
              <a:t>Understood Food / Cuisine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6464442" y="5173642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#6</a:t>
            </a:r>
          </a:p>
          <a:p>
            <a:pPr algn="ctr"/>
            <a:r>
              <a:rPr lang="en-SG" sz="1600" dirty="0" smtClean="0"/>
              <a:t>Provided Revised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81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8386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572</Words>
  <Application>Microsoft Macintosh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Calibri Light</vt:lpstr>
      <vt:lpstr>Mangal</vt:lpstr>
      <vt:lpstr>Open Sans</vt:lpstr>
      <vt:lpstr>Trebuchet MS</vt:lpstr>
      <vt:lpstr>1_Custom Design</vt:lpstr>
      <vt:lpstr>Office Theme</vt:lpstr>
      <vt:lpstr>1_Office Theme</vt:lpstr>
      <vt:lpstr>3_Office Theme</vt:lpstr>
      <vt:lpstr>2_Office Theme</vt:lpstr>
      <vt:lpstr>4_Office Theme</vt:lpstr>
      <vt:lpstr>2_Custom Design</vt:lpstr>
      <vt:lpstr>3_Custom Design</vt:lpstr>
      <vt:lpstr>Project Jiak*Bot</vt:lpstr>
      <vt:lpstr>Overview</vt:lpstr>
      <vt:lpstr>Overview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Demo</vt:lpstr>
      <vt:lpstr>Evaluation</vt:lpstr>
      <vt:lpstr>Evaluation</vt:lpstr>
      <vt:lpstr>Challenges Faced</vt:lpstr>
      <vt:lpstr>Key Takeaways</vt:lpstr>
      <vt:lpstr>Q +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THAM Jun Quan</cp:lastModifiedBy>
  <cp:revision>49</cp:revision>
  <dcterms:created xsi:type="dcterms:W3CDTF">2017-04-16T09:08:56Z</dcterms:created>
  <dcterms:modified xsi:type="dcterms:W3CDTF">2017-04-17T10:37:37Z</dcterms:modified>
</cp:coreProperties>
</file>